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
  </p:notesMasterIdLst>
  <p:handoutMasterIdLst>
    <p:handoutMasterId r:id="rId13"/>
  </p:handoutMasterIdLst>
  <p:sldIdLst>
    <p:sldId id="256" r:id="rId2"/>
    <p:sldId id="257" r:id="rId3"/>
    <p:sldId id="258" r:id="rId4"/>
    <p:sldId id="259" r:id="rId5"/>
    <p:sldId id="261" r:id="rId6"/>
    <p:sldId id="260" r:id="rId7"/>
    <p:sldId id="262" r:id="rId8"/>
    <p:sldId id="265" r:id="rId9"/>
    <p:sldId id="263" r:id="rId10"/>
    <p:sldId id="266"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B2B5A"/>
    <a:srgbClr val="017FD7"/>
    <a:srgbClr val="B51A19"/>
    <a:srgbClr val="C95C5C"/>
    <a:srgbClr val="017DD3"/>
    <a:srgbClr val="002068"/>
    <a:srgbClr val="1B2E5A"/>
    <a:srgbClr val="D50051"/>
    <a:srgbClr val="880C6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706" autoAdjust="0"/>
    <p:restoredTop sz="94660"/>
  </p:normalViewPr>
  <p:slideViewPr>
    <p:cSldViewPr snapToGrid="0">
      <p:cViewPr varScale="1">
        <p:scale>
          <a:sx n="72" d="100"/>
          <a:sy n="72" d="100"/>
        </p:scale>
        <p:origin x="78"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handoutMaster" Target="handoutMasters/handout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A8907AD-60D3-46FD-8EF1-F6CA86AD0508}" type="datetimeFigureOut">
              <a:rPr lang="en-US" smtClean="0"/>
              <a:t>8/25/2022</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D5BC8AA-42A6-4C37-81E0-84D81B4DD73D}" type="slidenum">
              <a:rPr lang="en-US" smtClean="0"/>
              <a:t>‹#›</a:t>
            </a:fld>
            <a:endParaRPr lang="en-US"/>
          </a:p>
        </p:txBody>
      </p:sp>
    </p:spTree>
    <p:extLst>
      <p:ext uri="{BB962C8B-B14F-4D97-AF65-F5344CB8AC3E}">
        <p14:creationId xmlns:p14="http://schemas.microsoft.com/office/powerpoint/2010/main" val="179151706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4C8CC4E-5B4D-412D-B1B1-8E5170B22974}" type="datetimeFigureOut">
              <a:rPr lang="en-US" smtClean="0"/>
              <a:t>8/25/2022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A62291A-2E9E-42B3-AB04-BA5C0E3F8A32}" type="slidenum">
              <a:rPr lang="en-US" smtClean="0"/>
              <a:t>‹#›</a:t>
            </a:fld>
            <a:endParaRPr lang="en-US"/>
          </a:p>
        </p:txBody>
      </p:sp>
    </p:spTree>
    <p:extLst>
      <p:ext uri="{BB962C8B-B14F-4D97-AF65-F5344CB8AC3E}">
        <p14:creationId xmlns:p14="http://schemas.microsoft.com/office/powerpoint/2010/main" val="41512972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F3794FC4-70E0-4261-9EAF-C54152DA72A8}" type="datetimeFigureOut">
              <a:rPr lang="en-US" smtClean="0"/>
              <a:t>8/25/2022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B0C4A81-9568-4550-AE54-45506CFE4052}" type="slidenum">
              <a:rPr lang="en-US" smtClean="0"/>
              <a:t>‹#›</a:t>
            </a:fld>
            <a:endParaRPr lang="en-US"/>
          </a:p>
        </p:txBody>
      </p:sp>
    </p:spTree>
    <p:extLst>
      <p:ext uri="{BB962C8B-B14F-4D97-AF65-F5344CB8AC3E}">
        <p14:creationId xmlns:p14="http://schemas.microsoft.com/office/powerpoint/2010/main" val="1707063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3794FC4-70E0-4261-9EAF-C54152DA72A8}" type="datetimeFigureOut">
              <a:rPr lang="en-US" smtClean="0"/>
              <a:t>8/25/2022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B0C4A81-9568-4550-AE54-45506CFE4052}" type="slidenum">
              <a:rPr lang="en-US" smtClean="0"/>
              <a:t>‹#›</a:t>
            </a:fld>
            <a:endParaRPr lang="en-US"/>
          </a:p>
        </p:txBody>
      </p:sp>
    </p:spTree>
    <p:extLst>
      <p:ext uri="{BB962C8B-B14F-4D97-AF65-F5344CB8AC3E}">
        <p14:creationId xmlns:p14="http://schemas.microsoft.com/office/powerpoint/2010/main" val="18162876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3794FC4-70E0-4261-9EAF-C54152DA72A8}" type="datetimeFigureOut">
              <a:rPr lang="en-US" smtClean="0"/>
              <a:t>8/25/2022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B0C4A81-9568-4550-AE54-45506CFE4052}" type="slidenum">
              <a:rPr lang="en-US" smtClean="0"/>
              <a:t>‹#›</a:t>
            </a:fld>
            <a:endParaRPr lang="en-US"/>
          </a:p>
        </p:txBody>
      </p:sp>
    </p:spTree>
    <p:extLst>
      <p:ext uri="{BB962C8B-B14F-4D97-AF65-F5344CB8AC3E}">
        <p14:creationId xmlns:p14="http://schemas.microsoft.com/office/powerpoint/2010/main" val="24878300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3794FC4-70E0-4261-9EAF-C54152DA72A8}" type="datetimeFigureOut">
              <a:rPr lang="en-US" smtClean="0"/>
              <a:t>8/25/2022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B0C4A81-9568-4550-AE54-45506CFE4052}" type="slidenum">
              <a:rPr lang="en-US" smtClean="0"/>
              <a:t>‹#›</a:t>
            </a:fld>
            <a:endParaRPr lang="en-US"/>
          </a:p>
        </p:txBody>
      </p:sp>
    </p:spTree>
    <p:extLst>
      <p:ext uri="{BB962C8B-B14F-4D97-AF65-F5344CB8AC3E}">
        <p14:creationId xmlns:p14="http://schemas.microsoft.com/office/powerpoint/2010/main" val="16258051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F3794FC4-70E0-4261-9EAF-C54152DA72A8}" type="datetimeFigureOut">
              <a:rPr lang="en-US" smtClean="0"/>
              <a:t>8/25/2022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B0C4A81-9568-4550-AE54-45506CFE4052}" type="slidenum">
              <a:rPr lang="en-US" smtClean="0"/>
              <a:t>‹#›</a:t>
            </a:fld>
            <a:endParaRPr lang="en-US"/>
          </a:p>
        </p:txBody>
      </p:sp>
    </p:spTree>
    <p:extLst>
      <p:ext uri="{BB962C8B-B14F-4D97-AF65-F5344CB8AC3E}">
        <p14:creationId xmlns:p14="http://schemas.microsoft.com/office/powerpoint/2010/main" val="10698617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F3794FC4-70E0-4261-9EAF-C54152DA72A8}" type="datetimeFigureOut">
              <a:rPr lang="en-US" smtClean="0"/>
              <a:t>8/25/2022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B0C4A81-9568-4550-AE54-45506CFE4052}" type="slidenum">
              <a:rPr lang="en-US" smtClean="0"/>
              <a:t>‹#›</a:t>
            </a:fld>
            <a:endParaRPr lang="en-US"/>
          </a:p>
        </p:txBody>
      </p:sp>
    </p:spTree>
    <p:extLst>
      <p:ext uri="{BB962C8B-B14F-4D97-AF65-F5344CB8AC3E}">
        <p14:creationId xmlns:p14="http://schemas.microsoft.com/office/powerpoint/2010/main" val="2232209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F3794FC4-70E0-4261-9EAF-C54152DA72A8}" type="datetimeFigureOut">
              <a:rPr lang="en-US" smtClean="0"/>
              <a:t>8/25/2022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B0C4A81-9568-4550-AE54-45506CFE4052}" type="slidenum">
              <a:rPr lang="en-US" smtClean="0"/>
              <a:t>‹#›</a:t>
            </a:fld>
            <a:endParaRPr lang="en-US"/>
          </a:p>
        </p:txBody>
      </p:sp>
    </p:spTree>
    <p:extLst>
      <p:ext uri="{BB962C8B-B14F-4D97-AF65-F5344CB8AC3E}">
        <p14:creationId xmlns:p14="http://schemas.microsoft.com/office/powerpoint/2010/main" val="35113649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3794FC4-70E0-4261-9EAF-C54152DA72A8}" type="datetimeFigureOut">
              <a:rPr lang="en-US" smtClean="0"/>
              <a:t>8/25/2022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B0C4A81-9568-4550-AE54-45506CFE4052}" type="slidenum">
              <a:rPr lang="en-US" smtClean="0"/>
              <a:t>‹#›</a:t>
            </a:fld>
            <a:endParaRPr lang="en-US"/>
          </a:p>
        </p:txBody>
      </p:sp>
    </p:spTree>
    <p:extLst>
      <p:ext uri="{BB962C8B-B14F-4D97-AF65-F5344CB8AC3E}">
        <p14:creationId xmlns:p14="http://schemas.microsoft.com/office/powerpoint/2010/main" val="7041413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3794FC4-70E0-4261-9EAF-C54152DA72A8}" type="datetimeFigureOut">
              <a:rPr lang="en-US" smtClean="0"/>
              <a:t>8/25/2022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B0C4A81-9568-4550-AE54-45506CFE4052}" type="slidenum">
              <a:rPr lang="en-US" smtClean="0"/>
              <a:t>‹#›</a:t>
            </a:fld>
            <a:endParaRPr lang="en-US"/>
          </a:p>
        </p:txBody>
      </p:sp>
    </p:spTree>
    <p:extLst>
      <p:ext uri="{BB962C8B-B14F-4D97-AF65-F5344CB8AC3E}">
        <p14:creationId xmlns:p14="http://schemas.microsoft.com/office/powerpoint/2010/main" val="34917949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F3794FC4-70E0-4261-9EAF-C54152DA72A8}" type="datetimeFigureOut">
              <a:rPr lang="en-US" smtClean="0"/>
              <a:t>8/25/2022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B0C4A81-9568-4550-AE54-45506CFE4052}" type="slidenum">
              <a:rPr lang="en-US" smtClean="0"/>
              <a:t>‹#›</a:t>
            </a:fld>
            <a:endParaRPr lang="en-US"/>
          </a:p>
        </p:txBody>
      </p:sp>
    </p:spTree>
    <p:extLst>
      <p:ext uri="{BB962C8B-B14F-4D97-AF65-F5344CB8AC3E}">
        <p14:creationId xmlns:p14="http://schemas.microsoft.com/office/powerpoint/2010/main" val="28178976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F3794FC4-70E0-4261-9EAF-C54152DA72A8}" type="datetimeFigureOut">
              <a:rPr lang="en-US" smtClean="0"/>
              <a:t>8/25/2022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B0C4A81-9568-4550-AE54-45506CFE4052}" type="slidenum">
              <a:rPr lang="en-US" smtClean="0"/>
              <a:t>‹#›</a:t>
            </a:fld>
            <a:endParaRPr lang="en-US"/>
          </a:p>
        </p:txBody>
      </p:sp>
    </p:spTree>
    <p:extLst>
      <p:ext uri="{BB962C8B-B14F-4D97-AF65-F5344CB8AC3E}">
        <p14:creationId xmlns:p14="http://schemas.microsoft.com/office/powerpoint/2010/main" val="36693657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3794FC4-70E0-4261-9EAF-C54152DA72A8}" type="datetimeFigureOut">
              <a:rPr lang="en-US" smtClean="0"/>
              <a:t>8/25/2022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B0C4A81-9568-4550-AE54-45506CFE4052}" type="slidenum">
              <a:rPr lang="en-US" smtClean="0"/>
              <a:t>‹#›</a:t>
            </a:fld>
            <a:endParaRPr lang="en-US"/>
          </a:p>
        </p:txBody>
      </p:sp>
    </p:spTree>
    <p:extLst>
      <p:ext uri="{BB962C8B-B14F-4D97-AF65-F5344CB8AC3E}">
        <p14:creationId xmlns:p14="http://schemas.microsoft.com/office/powerpoint/2010/main" val="226782117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g"/><Relationship Id="rId1" Type="http://schemas.openxmlformats.org/officeDocument/2006/relationships/slideLayout" Target="../slideLayouts/slideLayout7.xml"/><Relationship Id="rId5" Type="http://schemas.openxmlformats.org/officeDocument/2006/relationships/image" Target="../media/image27.png"/><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jpg"/><Relationship Id="rId1" Type="http://schemas.openxmlformats.org/officeDocument/2006/relationships/slideLayout" Target="../slideLayouts/slideLayout2.xml"/><Relationship Id="rId5" Type="http://schemas.openxmlformats.org/officeDocument/2006/relationships/image" Target="../media/image6.jpg"/><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jp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0.jpg"/><Relationship Id="rId7" Type="http://schemas.microsoft.com/office/2007/relationships/hdphoto" Target="../media/hdphoto2.wdp"/><Relationship Id="rId2" Type="http://schemas.openxmlformats.org/officeDocument/2006/relationships/image" Target="../media/image2.jp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jp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jp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jp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75758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5" name="Rectangle 4"/>
          <p:cNvSpPr/>
          <p:nvPr/>
        </p:nvSpPr>
        <p:spPr>
          <a:xfrm>
            <a:off x="0" y="17390"/>
            <a:ext cx="12192000" cy="6858000"/>
          </a:xfrm>
          <a:prstGeom prst="rect">
            <a:avLst/>
          </a:prstGeom>
          <a:solidFill>
            <a:schemeClr val="bg1">
              <a:alpha val="63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600" dirty="0">
              <a:solidFill>
                <a:srgbClr val="1B2B5A"/>
              </a:solidFill>
            </a:endParaRPr>
          </a:p>
        </p:txBody>
      </p:sp>
      <p:sp>
        <p:nvSpPr>
          <p:cNvPr id="4" name="TextBox 3"/>
          <p:cNvSpPr txBox="1"/>
          <p:nvPr/>
        </p:nvSpPr>
        <p:spPr>
          <a:xfrm>
            <a:off x="2048257" y="1913284"/>
            <a:ext cx="8095486" cy="2323713"/>
          </a:xfrm>
          <a:prstGeom prst="rect">
            <a:avLst/>
          </a:prstGeom>
          <a:noFill/>
        </p:spPr>
        <p:txBody>
          <a:bodyPr wrap="none" rtlCol="0">
            <a:spAutoFit/>
          </a:bodyPr>
          <a:lstStyle/>
          <a:p>
            <a:r>
              <a:rPr lang="en-US" sz="14500" b="1" dirty="0" smtClean="0">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16200000" scaled="1"/>
                  <a:tileRect/>
                </a:gradFill>
                <a:effectLst>
                  <a:outerShdw blurRad="38100" dist="38100" dir="2700000" algn="tl">
                    <a:srgbClr val="000000">
                      <a:alpha val="43137"/>
                    </a:srgbClr>
                  </a:outerShdw>
                </a:effectLst>
                <a:latin typeface="Agency FB" panose="020B0503020202020204" pitchFamily="34" charset="0"/>
              </a:rPr>
              <a:t>THANK YOU!!</a:t>
            </a:r>
            <a:endParaRPr lang="en-US" sz="14500" b="1" dirty="0">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16200000" scaled="1"/>
                <a:tileRect/>
              </a:gradFill>
              <a:effectLst>
                <a:outerShdw blurRad="38100" dist="38100" dir="2700000" algn="tl">
                  <a:srgbClr val="000000">
                    <a:alpha val="43137"/>
                  </a:srgbClr>
                </a:outerShdw>
              </a:effectLst>
              <a:latin typeface="Agency FB" panose="020B0503020202020204" pitchFamily="34" charset="0"/>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43138" y="3446390"/>
            <a:ext cx="2943372" cy="1962248"/>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04448" y="3789233"/>
            <a:ext cx="1619405" cy="1619405"/>
          </a:xfrm>
          <a:prstGeom prst="rect">
            <a:avLst/>
          </a:prstGeom>
        </p:spPr>
      </p:pic>
      <p:pic>
        <p:nvPicPr>
          <p:cNvPr id="2" name="Picture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217316" y="5733847"/>
            <a:ext cx="726284" cy="849425"/>
          </a:xfrm>
          <a:prstGeom prst="rect">
            <a:avLst/>
          </a:prstGeom>
        </p:spPr>
      </p:pic>
      <p:sp>
        <p:nvSpPr>
          <p:cNvPr id="8" name="TextBox 7"/>
          <p:cNvSpPr txBox="1"/>
          <p:nvPr/>
        </p:nvSpPr>
        <p:spPr>
          <a:xfrm>
            <a:off x="5867400" y="5736675"/>
            <a:ext cx="1378904" cy="923330"/>
          </a:xfrm>
          <a:prstGeom prst="rect">
            <a:avLst/>
          </a:prstGeom>
          <a:noFill/>
        </p:spPr>
        <p:txBody>
          <a:bodyPr wrap="none" rtlCol="0">
            <a:spAutoFit/>
          </a:bodyPr>
          <a:lstStyle/>
          <a:p>
            <a:r>
              <a:rPr lang="en-US" sz="5400" b="1" dirty="0" smtClean="0">
                <a:solidFill>
                  <a:srgbClr val="1B2B5A"/>
                </a:solidFill>
              </a:rPr>
              <a:t>BHP</a:t>
            </a:r>
            <a:endParaRPr lang="en-US" sz="5400" b="1" dirty="0">
              <a:solidFill>
                <a:srgbClr val="1B2B5A"/>
              </a:solidFill>
            </a:endParaRPr>
          </a:p>
        </p:txBody>
      </p:sp>
    </p:spTree>
    <p:extLst>
      <p:ext uri="{BB962C8B-B14F-4D97-AF65-F5344CB8AC3E}">
        <p14:creationId xmlns:p14="http://schemas.microsoft.com/office/powerpoint/2010/main" val="4125206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27100" y="262995"/>
            <a:ext cx="10515600" cy="909955"/>
          </a:xfrm>
        </p:spPr>
        <p:txBody>
          <a:bodyPr/>
          <a:lstStyle/>
          <a:p>
            <a:pPr algn="ctr"/>
            <a:r>
              <a:rPr lang="en-US" b="1" dirty="0" smtClean="0">
                <a:latin typeface="Calibri" panose="020F0502020204030204" pitchFamily="34" charset="0"/>
                <a:cs typeface="Calibri" panose="020F0502020204030204" pitchFamily="34" charset="0"/>
              </a:rPr>
              <a:t>INTRODUCTION</a:t>
            </a:r>
            <a:endParaRPr lang="en-US" b="1" dirty="0">
              <a:latin typeface="Calibri" panose="020F0502020204030204" pitchFamily="34" charset="0"/>
              <a:cs typeface="Calibri" panose="020F0502020204030204" pitchFamily="34" charset="0"/>
            </a:endParaRPr>
          </a:p>
        </p:txBody>
      </p:sp>
      <p:sp>
        <p:nvSpPr>
          <p:cNvPr id="3" name="Content Placeholder 2"/>
          <p:cNvSpPr>
            <a:spLocks noGrp="1"/>
          </p:cNvSpPr>
          <p:nvPr>
            <p:ph idx="1"/>
          </p:nvPr>
        </p:nvSpPr>
        <p:spPr>
          <a:xfrm>
            <a:off x="1194988" y="2194551"/>
            <a:ext cx="7626096" cy="4371465"/>
          </a:xfrm>
        </p:spPr>
        <p:txBody>
          <a:bodyPr>
            <a:noAutofit/>
          </a:bodyPr>
          <a:lstStyle/>
          <a:p>
            <a:pPr marL="0" indent="0">
              <a:buNone/>
            </a:pPr>
            <a:r>
              <a:rPr lang="en-US" sz="2400" dirty="0" smtClean="0"/>
              <a:t>Flowing bottom-hole pressure (FBHP) is one of the critical parameters in the evaluation of performance of oil and gas wells. The value of FBHP varies during the well's life so, accurate determination and prediction of it are continuously needed for different flow conditions. This project </a:t>
            </a:r>
            <a:r>
              <a:rPr lang="en-US" sz="2400" dirty="0"/>
              <a:t>develops machine-learning based </a:t>
            </a:r>
            <a:r>
              <a:rPr lang="en-US" sz="2400" dirty="0" smtClean="0"/>
              <a:t> models </a:t>
            </a:r>
            <a:r>
              <a:rPr lang="en-US" sz="2400" dirty="0"/>
              <a:t>to </a:t>
            </a:r>
            <a:r>
              <a:rPr lang="en-US" sz="2400" dirty="0" smtClean="0"/>
              <a:t>predict the BHP </a:t>
            </a:r>
            <a:r>
              <a:rPr lang="en-US" sz="2400" dirty="0"/>
              <a:t>using </a:t>
            </a:r>
            <a:r>
              <a:rPr lang="en-US" sz="2400" dirty="0" smtClean="0"/>
              <a:t>three machine learning techniques </a:t>
            </a:r>
            <a:r>
              <a:rPr lang="en-US" sz="2400" dirty="0"/>
              <a:t>that are </a:t>
            </a:r>
            <a:r>
              <a:rPr lang="en-US" sz="2400" dirty="0" smtClean="0"/>
              <a:t>Random forest</a:t>
            </a:r>
            <a:r>
              <a:rPr lang="en-US" sz="2400" dirty="0"/>
              <a:t>, </a:t>
            </a:r>
            <a:r>
              <a:rPr lang="en-US" sz="2400" dirty="0" smtClean="0"/>
              <a:t>Decision Trees, Linear Regression, and </a:t>
            </a:r>
            <a:r>
              <a:rPr lang="en-US" sz="2400" dirty="0"/>
              <a:t>artificial </a:t>
            </a:r>
            <a:r>
              <a:rPr lang="en-US" sz="2400" dirty="0" smtClean="0"/>
              <a:t>neural network </a:t>
            </a:r>
            <a:r>
              <a:rPr lang="en-US" sz="2400" dirty="0"/>
              <a:t>(ANN). </a:t>
            </a:r>
            <a:br>
              <a:rPr lang="en-US" sz="2400" dirty="0"/>
            </a:br>
            <a:endParaRPr lang="en-US" sz="2400" dirty="0" smtClean="0"/>
          </a:p>
          <a:p>
            <a:pPr marL="0" indent="0">
              <a:buNone/>
            </a:pPr>
            <a:r>
              <a:rPr lang="en-US" sz="2400" dirty="0"/>
              <a:t/>
            </a:r>
            <a:br>
              <a:rPr lang="en-US" sz="2400" dirty="0"/>
            </a:br>
            <a:r>
              <a:rPr lang="en-US" sz="2400" dirty="0" smtClean="0"/>
              <a:t> `</a:t>
            </a:r>
            <a:endParaRPr lang="en-US" sz="2400" dirty="0"/>
          </a:p>
        </p:txBody>
      </p:sp>
      <p:sp>
        <p:nvSpPr>
          <p:cNvPr id="5" name="Slide Number Placeholder 4"/>
          <p:cNvSpPr>
            <a:spLocks noGrp="1"/>
          </p:cNvSpPr>
          <p:nvPr>
            <p:ph type="sldNum" sz="quarter" idx="12"/>
          </p:nvPr>
        </p:nvSpPr>
        <p:spPr/>
        <p:txBody>
          <a:bodyPr/>
          <a:lstStyle/>
          <a:p>
            <a:fld id="{0B0C4A81-9568-4550-AE54-45506CFE4052}" type="slidenum">
              <a:rPr lang="en-US" smtClean="0"/>
              <a:t>2</a:t>
            </a:fld>
            <a:endParaRPr lang="en-US"/>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43381" y="2194551"/>
            <a:ext cx="2019226" cy="3638813"/>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065453" y="1322024"/>
            <a:ext cx="667995" cy="781253"/>
          </a:xfrm>
          <a:prstGeom prst="rect">
            <a:avLst/>
          </a:prstGeom>
        </p:spPr>
      </p:pic>
      <p:sp>
        <p:nvSpPr>
          <p:cNvPr id="7" name="TextBox 6"/>
          <p:cNvSpPr txBox="1"/>
          <p:nvPr/>
        </p:nvSpPr>
        <p:spPr>
          <a:xfrm>
            <a:off x="4631848" y="1250985"/>
            <a:ext cx="1378904" cy="923330"/>
          </a:xfrm>
          <a:prstGeom prst="rect">
            <a:avLst/>
          </a:prstGeom>
          <a:noFill/>
        </p:spPr>
        <p:txBody>
          <a:bodyPr wrap="none" rtlCol="0">
            <a:spAutoFit/>
          </a:bodyPr>
          <a:lstStyle/>
          <a:p>
            <a:r>
              <a:rPr lang="en-US" sz="5400" b="1" dirty="0" smtClean="0">
                <a:solidFill>
                  <a:srgbClr val="1B2B5A"/>
                </a:solidFill>
                <a:cs typeface="Arial" panose="020B0604020202020204" pitchFamily="34" charset="0"/>
              </a:rPr>
              <a:t>BHP</a:t>
            </a:r>
            <a:endParaRPr lang="en-US" sz="5400" b="1" dirty="0">
              <a:solidFill>
                <a:srgbClr val="1B2B5A"/>
              </a:solidFill>
              <a:cs typeface="Arial" panose="020B0604020202020204" pitchFamily="34" charset="0"/>
            </a:endParaRPr>
          </a:p>
        </p:txBody>
      </p:sp>
    </p:spTree>
    <p:extLst>
      <p:ext uri="{BB962C8B-B14F-4D97-AF65-F5344CB8AC3E}">
        <p14:creationId xmlns:p14="http://schemas.microsoft.com/office/powerpoint/2010/main" val="4176671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Placeholder 1"/>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rcRect t="14061" b="43755"/>
          <a:stretch/>
        </p:blipFill>
        <p:spPr>
          <a:xfrm>
            <a:off x="0" y="-1454150"/>
            <a:ext cx="14850894" cy="2908300"/>
          </a:xfrm>
          <a:prstGeom prst="rect">
            <a:avLst/>
          </a:prstGeom>
        </p:spPr>
      </p:pic>
      <p:sp>
        <p:nvSpPr>
          <p:cNvPr id="2" name="Title 1"/>
          <p:cNvSpPr>
            <a:spLocks noGrp="1"/>
          </p:cNvSpPr>
          <p:nvPr>
            <p:ph type="title"/>
          </p:nvPr>
        </p:nvSpPr>
        <p:spPr>
          <a:xfrm>
            <a:off x="838200" y="268224"/>
            <a:ext cx="10515600" cy="1325563"/>
          </a:xfrm>
        </p:spPr>
        <p:txBody>
          <a:bodyPr>
            <a:normAutofit/>
          </a:bodyPr>
          <a:lstStyle/>
          <a:p>
            <a:pPr algn="ctr"/>
            <a:r>
              <a:rPr lang="en-US" sz="4000" b="1" dirty="0" smtClean="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WHY MACHINE LEARNING ?</a:t>
            </a:r>
            <a:endParaRPr lang="en-US" sz="40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3" name="Content Placeholder 2"/>
          <p:cNvSpPr>
            <a:spLocks noGrp="1"/>
          </p:cNvSpPr>
          <p:nvPr>
            <p:ph idx="1"/>
          </p:nvPr>
        </p:nvSpPr>
        <p:spPr>
          <a:xfrm>
            <a:off x="704232" y="2031108"/>
            <a:ext cx="7043254" cy="4351338"/>
          </a:xfrm>
        </p:spPr>
        <p:txBody>
          <a:bodyPr>
            <a:normAutofit/>
          </a:bodyPr>
          <a:lstStyle/>
          <a:p>
            <a:pPr>
              <a:buFont typeface="Wingdings" panose="05000000000000000000" pitchFamily="2" charset="2"/>
              <a:buChar char="Ø"/>
            </a:pPr>
            <a:r>
              <a:rPr lang="en-US" sz="2400" dirty="0" smtClean="0"/>
              <a:t>Machine </a:t>
            </a:r>
            <a:r>
              <a:rPr lang="en-US" sz="2400" dirty="0"/>
              <a:t>learning technologies are one discipline of Artificial </a:t>
            </a:r>
            <a:r>
              <a:rPr lang="en-US" sz="2400" dirty="0" smtClean="0"/>
              <a:t>Intelligence techniques that provides </a:t>
            </a:r>
            <a:r>
              <a:rPr lang="en-US" sz="2400" dirty="0"/>
              <a:t>promising tools </a:t>
            </a:r>
            <a:r>
              <a:rPr lang="en-US" sz="2400" dirty="0" smtClean="0"/>
              <a:t>to </a:t>
            </a:r>
            <a:r>
              <a:rPr lang="en-US" sz="2400" dirty="0"/>
              <a:t>help solving human's complex problems. </a:t>
            </a:r>
            <a:endParaRPr lang="en-US" sz="2400" dirty="0" smtClean="0"/>
          </a:p>
          <a:p>
            <a:pPr>
              <a:buFont typeface="Wingdings" panose="05000000000000000000" pitchFamily="2" charset="2"/>
              <a:buChar char="Ø"/>
            </a:pPr>
            <a:r>
              <a:rPr lang="en-US" sz="2400" dirty="0" smtClean="0"/>
              <a:t>The </a:t>
            </a:r>
            <a:r>
              <a:rPr lang="en-US" sz="2400" dirty="0"/>
              <a:t>ML models were developed based on a surface production data, which </a:t>
            </a:r>
            <a:r>
              <a:rPr lang="en-US" sz="2400" dirty="0" smtClean="0"/>
              <a:t>means the </a:t>
            </a:r>
            <a:r>
              <a:rPr lang="en-US" sz="2400" dirty="0"/>
              <a:t>FBHP is predicted using actual field data</a:t>
            </a:r>
            <a:r>
              <a:rPr lang="en-US" sz="2400" dirty="0" smtClean="0"/>
              <a:t>.</a:t>
            </a:r>
            <a:endParaRPr lang="en-US" sz="2400" dirty="0" smtClean="0"/>
          </a:p>
        </p:txBody>
      </p:sp>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47486" y="1792569"/>
            <a:ext cx="3606314" cy="3606314"/>
          </a:xfrm>
          <a:prstGeom prst="rect">
            <a:avLst/>
          </a:prstGeom>
        </p:spPr>
      </p:pic>
    </p:spTree>
    <p:extLst>
      <p:ext uri="{BB962C8B-B14F-4D97-AF65-F5344CB8AC3E}">
        <p14:creationId xmlns:p14="http://schemas.microsoft.com/office/powerpoint/2010/main" val="3289272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159131"/>
            <a:ext cx="10515600" cy="1325563"/>
          </a:xfrm>
        </p:spPr>
        <p:txBody>
          <a:bodyPr/>
          <a:lstStyle/>
          <a:p>
            <a:pPr algn="ctr"/>
            <a:r>
              <a:rPr lang="en-US" sz="4000" b="1" dirty="0" smtClean="0">
                <a:latin typeface="Calibri" panose="020F0502020204030204" pitchFamily="34" charset="0"/>
                <a:cs typeface="Calibri" panose="020F0502020204030204" pitchFamily="34" charset="0"/>
              </a:rPr>
              <a:t>MACHINE LEARNING</a:t>
            </a:r>
            <a:endParaRPr lang="en-US" b="1" dirty="0">
              <a:latin typeface="Calibri" panose="020F0502020204030204" pitchFamily="34" charset="0"/>
              <a:cs typeface="Calibri" panose="020F0502020204030204" pitchFamily="34" charset="0"/>
            </a:endParaRPr>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31648" y="853440"/>
            <a:ext cx="7391859" cy="5006663"/>
          </a:xfrm>
        </p:spPr>
      </p:pic>
      <p:sp>
        <p:nvSpPr>
          <p:cNvPr id="7" name="TextBox 6"/>
          <p:cNvSpPr txBox="1"/>
          <p:nvPr/>
        </p:nvSpPr>
        <p:spPr>
          <a:xfrm>
            <a:off x="7800062" y="2492216"/>
            <a:ext cx="3974592" cy="1477328"/>
          </a:xfrm>
          <a:prstGeom prst="rect">
            <a:avLst/>
          </a:prstGeom>
          <a:ln w="19050">
            <a:solidFill>
              <a:srgbClr val="D50051"/>
            </a:solidFill>
            <a:prstDash val="solid"/>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b="1" dirty="0"/>
              <a:t>Machine learning (ML) is the subset of artificial intelligence (AI) that focuses on building systems that learn—or improve performance—based on the data they consume.</a:t>
            </a:r>
          </a:p>
        </p:txBody>
      </p:sp>
    </p:spTree>
    <p:extLst>
      <p:ext uri="{BB962C8B-B14F-4D97-AF65-F5344CB8AC3E}">
        <p14:creationId xmlns:p14="http://schemas.microsoft.com/office/powerpoint/2010/main" val="1424401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43128" y="-185229"/>
            <a:ext cx="10515600" cy="1325563"/>
          </a:xfrm>
        </p:spPr>
        <p:txBody>
          <a:bodyPr/>
          <a:lstStyle/>
          <a:p>
            <a:pPr algn="ctr"/>
            <a:r>
              <a:rPr lang="en-US" b="1" dirty="0" smtClean="0">
                <a:latin typeface="+mn-lt"/>
              </a:rPr>
              <a:t>AIMS AND OBJECTIVE</a:t>
            </a:r>
            <a:endParaRPr lang="en-US" b="1" dirty="0">
              <a:latin typeface="+mn-lt"/>
            </a:endParaRPr>
          </a:p>
        </p:txBody>
      </p:sp>
      <p:sp>
        <p:nvSpPr>
          <p:cNvPr id="3" name="Content Placeholder 2"/>
          <p:cNvSpPr>
            <a:spLocks noGrp="1"/>
          </p:cNvSpPr>
          <p:nvPr>
            <p:ph idx="1"/>
          </p:nvPr>
        </p:nvSpPr>
        <p:spPr>
          <a:xfrm>
            <a:off x="694944" y="1140334"/>
            <a:ext cx="10610088" cy="4351338"/>
          </a:xfrm>
        </p:spPr>
        <p:txBody>
          <a:bodyPr>
            <a:normAutofit/>
          </a:bodyPr>
          <a:lstStyle/>
          <a:p>
            <a:pPr marL="0" indent="0">
              <a:buNone/>
            </a:pPr>
            <a:r>
              <a:rPr lang="en-US" sz="2400" dirty="0" smtClean="0"/>
              <a:t>To predict the flowing bottom hole pressure of an oil producer well from well data using four different machine learning modes, and see how it compares to the actual bottom hole pressure.</a:t>
            </a:r>
          </a:p>
          <a:p>
            <a:pPr marL="0" indent="0">
              <a:buNone/>
            </a:pPr>
            <a:endParaRPr lang="en-US" sz="2400" dirty="0"/>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b="4416"/>
          <a:stretch/>
        </p:blipFill>
        <p:spPr>
          <a:xfrm>
            <a:off x="643128" y="2367567"/>
            <a:ext cx="6376862" cy="3267455"/>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66294" y="2510918"/>
            <a:ext cx="4410827" cy="2980754"/>
          </a:xfrm>
          <a:prstGeom prst="rect">
            <a:avLst/>
          </a:prstGeom>
        </p:spPr>
      </p:pic>
    </p:spTree>
    <p:extLst>
      <p:ext uri="{BB962C8B-B14F-4D97-AF65-F5344CB8AC3E}">
        <p14:creationId xmlns:p14="http://schemas.microsoft.com/office/powerpoint/2010/main" val="3484370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159131"/>
            <a:ext cx="10515600" cy="1325563"/>
          </a:xfrm>
        </p:spPr>
        <p:txBody>
          <a:bodyPr/>
          <a:lstStyle/>
          <a:p>
            <a:pPr algn="ctr"/>
            <a:r>
              <a:rPr lang="en-US" b="1" dirty="0" smtClean="0">
                <a:latin typeface="+mn-lt"/>
              </a:rPr>
              <a:t>METHODOLOGY</a:t>
            </a:r>
            <a:endParaRPr lang="en-US" b="1" dirty="0">
              <a:latin typeface="+mn-lt"/>
            </a:endParaRPr>
          </a:p>
        </p:txBody>
      </p:sp>
      <p:pic>
        <p:nvPicPr>
          <p:cNvPr id="4" name="Content Placeholder 3"/>
          <p:cNvPicPr>
            <a:picLocks noGrp="1" noChangeAspect="1"/>
          </p:cNvPicPr>
          <p:nvPr>
            <p:ph idx="1"/>
          </p:nvPr>
        </p:nvPicPr>
        <p:blipFill rotWithShape="1">
          <a:blip r:embed="rId3" cstate="print">
            <a:extLst>
              <a:ext uri="{28A0092B-C50C-407E-A947-70E740481C1C}">
                <a14:useLocalDpi xmlns:a14="http://schemas.microsoft.com/office/drawing/2010/main" val="0"/>
              </a:ext>
            </a:extLst>
          </a:blip>
          <a:srcRect t="56048" r="1974" b="16796"/>
          <a:stretch/>
        </p:blipFill>
        <p:spPr>
          <a:xfrm>
            <a:off x="1838762" y="1914426"/>
            <a:ext cx="8514473" cy="1238384"/>
          </a:xfrm>
        </p:spPr>
      </p:pic>
      <p:sp>
        <p:nvSpPr>
          <p:cNvPr id="5" name="TextBox 4"/>
          <p:cNvSpPr txBox="1"/>
          <p:nvPr/>
        </p:nvSpPr>
        <p:spPr>
          <a:xfrm>
            <a:off x="3223920" y="1206958"/>
            <a:ext cx="5777544" cy="461665"/>
          </a:xfrm>
          <a:prstGeom prst="rect">
            <a:avLst/>
          </a:prstGeom>
          <a:noFill/>
        </p:spPr>
        <p:txBody>
          <a:bodyPr wrap="none" rtlCol="0">
            <a:spAutoFit/>
          </a:bodyPr>
          <a:lstStyle/>
          <a:p>
            <a:r>
              <a:rPr lang="en-US" sz="2400" b="1" dirty="0" smtClean="0"/>
              <a:t>1) DATA ACQUISITION AND PREPROCESSING</a:t>
            </a:r>
            <a:endParaRPr lang="en-US" sz="2400" b="1" dirty="0"/>
          </a:p>
        </p:txBody>
      </p:sp>
      <p:sp>
        <p:nvSpPr>
          <p:cNvPr id="6" name="TextBox 5"/>
          <p:cNvSpPr txBox="1"/>
          <p:nvPr/>
        </p:nvSpPr>
        <p:spPr>
          <a:xfrm>
            <a:off x="1616980" y="3646795"/>
            <a:ext cx="2936253" cy="400110"/>
          </a:xfrm>
          <a:prstGeom prst="rect">
            <a:avLst/>
          </a:prstGeom>
          <a:noFill/>
        </p:spPr>
        <p:txBody>
          <a:bodyPr wrap="none" rtlCol="0">
            <a:spAutoFit/>
          </a:bodyPr>
          <a:lstStyle/>
          <a:p>
            <a:r>
              <a:rPr lang="en-US" sz="2000" b="1" dirty="0" smtClean="0"/>
              <a:t>2) FEATURE ENGINEERING</a:t>
            </a:r>
            <a:endParaRPr lang="en-US" sz="2000" b="1" dirty="0"/>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4779" y="4148986"/>
            <a:ext cx="3568454" cy="1693420"/>
          </a:xfrm>
          <a:prstGeom prst="rect">
            <a:avLst/>
          </a:prstGeom>
        </p:spPr>
      </p:pic>
      <p:sp>
        <p:nvSpPr>
          <p:cNvPr id="8" name="TextBox 7"/>
          <p:cNvSpPr txBox="1"/>
          <p:nvPr/>
        </p:nvSpPr>
        <p:spPr>
          <a:xfrm>
            <a:off x="5183395" y="3618946"/>
            <a:ext cx="2066591" cy="461665"/>
          </a:xfrm>
          <a:prstGeom prst="rect">
            <a:avLst/>
          </a:prstGeom>
          <a:noFill/>
        </p:spPr>
        <p:txBody>
          <a:bodyPr wrap="none" rtlCol="0">
            <a:spAutoFit/>
          </a:bodyPr>
          <a:lstStyle/>
          <a:p>
            <a:r>
              <a:rPr lang="en-US" sz="2400" b="1" dirty="0" smtClean="0"/>
              <a:t>3) MODELLING</a:t>
            </a:r>
            <a:endParaRPr lang="en-US" sz="2400" b="1" dirty="0"/>
          </a:p>
        </p:txBody>
      </p:sp>
      <p:sp>
        <p:nvSpPr>
          <p:cNvPr id="10" name="TextBox 9"/>
          <p:cNvSpPr txBox="1"/>
          <p:nvPr/>
        </p:nvSpPr>
        <p:spPr>
          <a:xfrm>
            <a:off x="8894413" y="3616018"/>
            <a:ext cx="1579663" cy="461665"/>
          </a:xfrm>
          <a:prstGeom prst="rect">
            <a:avLst/>
          </a:prstGeom>
          <a:noFill/>
        </p:spPr>
        <p:txBody>
          <a:bodyPr wrap="none" rtlCol="0">
            <a:spAutoFit/>
          </a:bodyPr>
          <a:lstStyle/>
          <a:p>
            <a:r>
              <a:rPr lang="en-US" sz="2400" b="1" dirty="0" smtClean="0"/>
              <a:t>4) TESTING</a:t>
            </a:r>
            <a:endParaRPr lang="en-US" sz="2400" b="1" dirty="0"/>
          </a:p>
        </p:txBody>
      </p:sp>
      <p:pic>
        <p:nvPicPr>
          <p:cNvPr id="11" name="Picture 10"/>
          <p:cNvPicPr>
            <a:picLocks noChangeAspect="1"/>
          </p:cNvPicPr>
          <p:nvPr/>
        </p:nvPicPr>
        <p:blipFill rotWithShape="1">
          <a:blip r:embed="rId5">
            <a:extLst>
              <a:ext uri="{28A0092B-C50C-407E-A947-70E740481C1C}">
                <a14:useLocalDpi xmlns:a14="http://schemas.microsoft.com/office/drawing/2010/main" val="0"/>
              </a:ext>
            </a:extLst>
          </a:blip>
          <a:srcRect t="19330"/>
          <a:stretch/>
        </p:blipFill>
        <p:spPr>
          <a:xfrm>
            <a:off x="7977082" y="4175606"/>
            <a:ext cx="3414327" cy="1542418"/>
          </a:xfrm>
          <a:prstGeom prst="rect">
            <a:avLst/>
          </a:prstGeom>
        </p:spPr>
      </p:pic>
      <p:pic>
        <p:nvPicPr>
          <p:cNvPr id="12" name="Picture 11"/>
          <p:cNvPicPr>
            <a:picLocks noChangeAspect="1"/>
          </p:cNvPicPr>
          <p:nvPr/>
        </p:nvPicPr>
        <p:blipFill>
          <a:blip r:embed="rId6" cstate="print">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4553233" y="4016128"/>
            <a:ext cx="3118917" cy="2080109"/>
          </a:xfrm>
          <a:prstGeom prst="rect">
            <a:avLst/>
          </a:prstGeom>
        </p:spPr>
      </p:pic>
    </p:spTree>
    <p:extLst>
      <p:ext uri="{BB962C8B-B14F-4D97-AF65-F5344CB8AC3E}">
        <p14:creationId xmlns:p14="http://schemas.microsoft.com/office/powerpoint/2010/main" val="3297038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84584" y="-149602"/>
            <a:ext cx="10515600" cy="1325563"/>
          </a:xfrm>
        </p:spPr>
        <p:txBody>
          <a:bodyPr>
            <a:normAutofit/>
          </a:bodyPr>
          <a:lstStyle/>
          <a:p>
            <a:pPr algn="ctr"/>
            <a:r>
              <a:rPr lang="en-US" sz="3600" b="1" dirty="0" smtClean="0">
                <a:latin typeface="+mn-lt"/>
              </a:rPr>
              <a:t>MODELS</a:t>
            </a:r>
            <a:endParaRPr lang="en-US" sz="3600" b="1" dirty="0">
              <a:latin typeface="+mn-lt"/>
            </a:endParaRP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284220" y="1386142"/>
            <a:ext cx="5190741" cy="1794005"/>
          </a:xfrm>
        </p:spPr>
      </p:pic>
      <p:sp>
        <p:nvSpPr>
          <p:cNvPr id="6" name="TextBox 5"/>
          <p:cNvSpPr txBox="1"/>
          <p:nvPr/>
        </p:nvSpPr>
        <p:spPr>
          <a:xfrm>
            <a:off x="1671828" y="971507"/>
            <a:ext cx="8741111" cy="523220"/>
          </a:xfrm>
          <a:prstGeom prst="rect">
            <a:avLst/>
          </a:prstGeom>
          <a:noFill/>
        </p:spPr>
        <p:txBody>
          <a:bodyPr wrap="none" rtlCol="0">
            <a:spAutoFit/>
          </a:bodyPr>
          <a:lstStyle/>
          <a:p>
            <a:r>
              <a:rPr lang="en-US" sz="2800" b="1" dirty="0" smtClean="0"/>
              <a:t>SK LEARN PIPELINE (REGRESSOR AND STANDARD SCALER)</a:t>
            </a:r>
            <a:endParaRPr lang="en-US" sz="2800" b="1" dirty="0"/>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97168" y="3674710"/>
            <a:ext cx="3290429" cy="2193620"/>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3455" y="3768337"/>
            <a:ext cx="2560765" cy="2050652"/>
          </a:xfrm>
          <a:prstGeom prst="rect">
            <a:avLst/>
          </a:prstGeom>
        </p:spPr>
      </p:pic>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33884" y="3833275"/>
            <a:ext cx="3454687" cy="1998479"/>
          </a:xfrm>
          <a:prstGeom prst="rect">
            <a:avLst/>
          </a:prstGeom>
        </p:spPr>
      </p:pic>
      <p:sp>
        <p:nvSpPr>
          <p:cNvPr id="11" name="TextBox 10"/>
          <p:cNvSpPr txBox="1"/>
          <p:nvPr/>
        </p:nvSpPr>
        <p:spPr>
          <a:xfrm>
            <a:off x="8474959" y="3523564"/>
            <a:ext cx="3172535" cy="369332"/>
          </a:xfrm>
          <a:prstGeom prst="rect">
            <a:avLst/>
          </a:prstGeom>
          <a:noFill/>
        </p:spPr>
        <p:txBody>
          <a:bodyPr wrap="none" rtlCol="0">
            <a:spAutoFit/>
          </a:bodyPr>
          <a:lstStyle/>
          <a:p>
            <a:r>
              <a:rPr lang="en-US" b="1" dirty="0" smtClean="0"/>
              <a:t>RANDOM FORESTS REGRESSOR</a:t>
            </a:r>
            <a:endParaRPr lang="en-US" b="1" dirty="0"/>
          </a:p>
        </p:txBody>
      </p:sp>
      <p:sp>
        <p:nvSpPr>
          <p:cNvPr id="12" name="TextBox 11"/>
          <p:cNvSpPr txBox="1"/>
          <p:nvPr/>
        </p:nvSpPr>
        <p:spPr>
          <a:xfrm>
            <a:off x="4587528" y="3338898"/>
            <a:ext cx="2909707" cy="369332"/>
          </a:xfrm>
          <a:prstGeom prst="rect">
            <a:avLst/>
          </a:prstGeom>
          <a:noFill/>
        </p:spPr>
        <p:txBody>
          <a:bodyPr wrap="none" rtlCol="0">
            <a:spAutoFit/>
          </a:bodyPr>
          <a:lstStyle/>
          <a:p>
            <a:r>
              <a:rPr lang="en-US" b="1" dirty="0" smtClean="0"/>
              <a:t>DECISION TREES REGRESSOR</a:t>
            </a:r>
            <a:endParaRPr lang="en-US" b="1" dirty="0"/>
          </a:p>
        </p:txBody>
      </p:sp>
      <p:sp>
        <p:nvSpPr>
          <p:cNvPr id="13" name="TextBox 12"/>
          <p:cNvSpPr txBox="1"/>
          <p:nvPr/>
        </p:nvSpPr>
        <p:spPr>
          <a:xfrm>
            <a:off x="1144339" y="3424881"/>
            <a:ext cx="2056525" cy="369332"/>
          </a:xfrm>
          <a:prstGeom prst="rect">
            <a:avLst/>
          </a:prstGeom>
          <a:noFill/>
        </p:spPr>
        <p:txBody>
          <a:bodyPr wrap="none" rtlCol="0">
            <a:spAutoFit/>
          </a:bodyPr>
          <a:lstStyle/>
          <a:p>
            <a:r>
              <a:rPr lang="en-US" b="1" dirty="0" smtClean="0"/>
              <a:t>LINEAR REGRESSOR</a:t>
            </a:r>
            <a:endParaRPr lang="en-US" b="1" dirty="0"/>
          </a:p>
        </p:txBody>
      </p:sp>
    </p:spTree>
    <p:extLst>
      <p:ext uri="{BB962C8B-B14F-4D97-AF65-F5344CB8AC3E}">
        <p14:creationId xmlns:p14="http://schemas.microsoft.com/office/powerpoint/2010/main" val="469226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89512" y="-149602"/>
            <a:ext cx="10515600" cy="1325563"/>
          </a:xfrm>
        </p:spPr>
        <p:txBody>
          <a:bodyPr>
            <a:normAutofit/>
          </a:bodyPr>
          <a:lstStyle/>
          <a:p>
            <a:pPr algn="ctr"/>
            <a:r>
              <a:rPr lang="en-US" sz="3600" b="1" dirty="0" smtClean="0">
                <a:latin typeface="+mn-lt"/>
              </a:rPr>
              <a:t>MODELS</a:t>
            </a:r>
            <a:endParaRPr lang="en-US" sz="3600" b="1" dirty="0">
              <a:latin typeface="+mn-lt"/>
            </a:endParaRPr>
          </a:p>
        </p:txBody>
      </p:sp>
      <p:sp>
        <p:nvSpPr>
          <p:cNvPr id="6" name="TextBox 5"/>
          <p:cNvSpPr txBox="1"/>
          <p:nvPr/>
        </p:nvSpPr>
        <p:spPr>
          <a:xfrm>
            <a:off x="3095551" y="914351"/>
            <a:ext cx="5893665" cy="523220"/>
          </a:xfrm>
          <a:prstGeom prst="rect">
            <a:avLst/>
          </a:prstGeom>
          <a:noFill/>
        </p:spPr>
        <p:txBody>
          <a:bodyPr wrap="none" rtlCol="0">
            <a:spAutoFit/>
          </a:bodyPr>
          <a:lstStyle/>
          <a:p>
            <a:r>
              <a:rPr lang="en-US" sz="2800" b="1" dirty="0" smtClean="0"/>
              <a:t>ARTIFICIAL NEURAL NETWORKS (ANN)</a:t>
            </a:r>
            <a:endParaRPr lang="en-US" sz="2800" b="1" dirty="0"/>
          </a:p>
        </p:txBody>
      </p:sp>
      <p:pic>
        <p:nvPicPr>
          <p:cNvPr id="5" name="Picture 4"/>
          <p:cNvPicPr>
            <a:picLocks noChangeAspect="1"/>
          </p:cNvPicPr>
          <p:nvPr/>
        </p:nvPicPr>
        <p:blipFill rotWithShape="1">
          <a:blip r:embed="rId3" cstate="print">
            <a:extLst>
              <a:ext uri="{28A0092B-C50C-407E-A947-70E740481C1C}">
                <a14:useLocalDpi xmlns:a14="http://schemas.microsoft.com/office/drawing/2010/main" val="0"/>
              </a:ext>
            </a:extLst>
          </a:blip>
          <a:srcRect b="11635"/>
          <a:stretch/>
        </p:blipFill>
        <p:spPr>
          <a:xfrm>
            <a:off x="4501299" y="2482228"/>
            <a:ext cx="4601776" cy="2656677"/>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09605" y="2564838"/>
            <a:ext cx="2304805" cy="2304805"/>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a:off x="5847312" y="1506799"/>
            <a:ext cx="1706373" cy="1706373"/>
          </a:xfrm>
          <a:prstGeom prst="rect">
            <a:avLst/>
          </a:prstGeom>
        </p:spPr>
      </p:pic>
      <p:sp>
        <p:nvSpPr>
          <p:cNvPr id="16" name="TextBox 15"/>
          <p:cNvSpPr txBox="1"/>
          <p:nvPr/>
        </p:nvSpPr>
        <p:spPr>
          <a:xfrm>
            <a:off x="1127873" y="3148846"/>
            <a:ext cx="3105313" cy="1323439"/>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1600" b="1" dirty="0" smtClean="0"/>
              <a:t>Input: ['BH_TEMPERATURE', 'DP_TUBING', 'CHOKE_SIZE_P','WH_PRESSURE', 'WH_TEMPERATURE', 'OIL_VOL', 'GOR', 'WC‘]</a:t>
            </a:r>
          </a:p>
        </p:txBody>
      </p:sp>
      <p:sp>
        <p:nvSpPr>
          <p:cNvPr id="18" name="TextBox 17"/>
          <p:cNvSpPr txBox="1"/>
          <p:nvPr/>
        </p:nvSpPr>
        <p:spPr>
          <a:xfrm>
            <a:off x="2336800" y="1809848"/>
            <a:ext cx="8351288" cy="369332"/>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b="1" dirty="0" smtClean="0"/>
              <a:t>Hidden Layer: Activation = “RELU”</a:t>
            </a:r>
            <a:r>
              <a:rPr lang="en-US" b="1" dirty="0"/>
              <a:t> optimizer = </a:t>
            </a:r>
            <a:r>
              <a:rPr lang="en-US" b="1" dirty="0" smtClean="0"/>
              <a:t>“Adam”, loss </a:t>
            </a:r>
            <a:r>
              <a:rPr lang="en-US" b="1" dirty="0"/>
              <a:t>= </a:t>
            </a:r>
            <a:r>
              <a:rPr lang="en-US" b="1" dirty="0" smtClean="0"/>
              <a:t>“</a:t>
            </a:r>
            <a:r>
              <a:rPr lang="en-US" b="1" dirty="0" err="1" smtClean="0"/>
              <a:t>mse</a:t>
            </a:r>
            <a:r>
              <a:rPr lang="en-US" b="1" dirty="0" smtClean="0"/>
              <a:t>”, metrics= “</a:t>
            </a:r>
            <a:r>
              <a:rPr lang="en-US" b="1" dirty="0" err="1" smtClean="0"/>
              <a:t>mae</a:t>
            </a:r>
            <a:r>
              <a:rPr lang="en-US" b="1" dirty="0" smtClean="0"/>
              <a:t>”</a:t>
            </a:r>
            <a:endParaRPr lang="en-US" b="1" dirty="0"/>
          </a:p>
        </p:txBody>
      </p:sp>
      <p:cxnSp>
        <p:nvCxnSpPr>
          <p:cNvPr id="20" name="Straight Arrow Connector 19"/>
          <p:cNvCxnSpPr/>
          <p:nvPr/>
        </p:nvCxnSpPr>
        <p:spPr>
          <a:xfrm>
            <a:off x="8989216" y="3653926"/>
            <a:ext cx="57150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9639300" y="3299983"/>
            <a:ext cx="1175788" cy="707886"/>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4000" b="1" dirty="0" smtClean="0"/>
              <a:t>BHP</a:t>
            </a:r>
            <a:endParaRPr lang="en-US" sz="4000" b="1" dirty="0"/>
          </a:p>
        </p:txBody>
      </p:sp>
    </p:spTree>
    <p:extLst>
      <p:ext uri="{BB962C8B-B14F-4D97-AF65-F5344CB8AC3E}">
        <p14:creationId xmlns:p14="http://schemas.microsoft.com/office/powerpoint/2010/main" val="37397877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56603" y="23426"/>
            <a:ext cx="10515600" cy="585216"/>
          </a:xfrm>
        </p:spPr>
        <p:txBody>
          <a:bodyPr>
            <a:noAutofit/>
          </a:bodyPr>
          <a:lstStyle/>
          <a:p>
            <a:pPr algn="ctr"/>
            <a:r>
              <a:rPr lang="en-US" sz="3600" b="1" dirty="0" smtClean="0">
                <a:latin typeface="+mn-lt"/>
              </a:rPr>
              <a:t>RESULTS AND DISCUSSIONS</a:t>
            </a:r>
            <a:endParaRPr lang="en-US" sz="3600" b="1" dirty="0">
              <a:latin typeface="+mn-lt"/>
            </a:endParaRPr>
          </a:p>
        </p:txBody>
      </p:sp>
      <p:sp>
        <p:nvSpPr>
          <p:cNvPr id="6" name="Rectangle 5"/>
          <p:cNvSpPr/>
          <p:nvPr/>
        </p:nvSpPr>
        <p:spPr>
          <a:xfrm>
            <a:off x="712763" y="474607"/>
            <a:ext cx="10759440" cy="2062103"/>
          </a:xfrm>
          <a:prstGeom prst="rect">
            <a:avLst/>
          </a:prstGeom>
        </p:spPr>
        <p:txBody>
          <a:bodyPr wrap="square">
            <a:spAutoFit/>
          </a:bodyPr>
          <a:lstStyle/>
          <a:p>
            <a:pPr marL="285750" indent="-285750">
              <a:buFont typeface="Wingdings" panose="05000000000000000000" pitchFamily="2" charset="2"/>
              <a:buChar char="Ø"/>
            </a:pPr>
            <a:r>
              <a:rPr lang="en-US" sz="1600" dirty="0" smtClean="0">
                <a:solidFill>
                  <a:srgbClr val="000000"/>
                </a:solidFill>
              </a:rPr>
              <a:t>Four machine learning algorithms: Decision Trees, Random Forest </a:t>
            </a:r>
            <a:r>
              <a:rPr lang="en-US" sz="1600" dirty="0" err="1" smtClean="0">
                <a:solidFill>
                  <a:srgbClr val="000000"/>
                </a:solidFill>
              </a:rPr>
              <a:t>Regressor</a:t>
            </a:r>
            <a:r>
              <a:rPr lang="en-US" sz="1600" dirty="0" smtClean="0">
                <a:solidFill>
                  <a:srgbClr val="000000"/>
                </a:solidFill>
              </a:rPr>
              <a:t>, Linear </a:t>
            </a:r>
            <a:r>
              <a:rPr lang="en-US" sz="1600" dirty="0" err="1" smtClean="0">
                <a:solidFill>
                  <a:srgbClr val="000000"/>
                </a:solidFill>
              </a:rPr>
              <a:t>Regressor</a:t>
            </a:r>
            <a:r>
              <a:rPr lang="en-US" sz="1600" dirty="0" smtClean="0">
                <a:solidFill>
                  <a:srgbClr val="000000"/>
                </a:solidFill>
              </a:rPr>
              <a:t>, and Artificial Neural Network apply to the selected input variables shown earlier. </a:t>
            </a:r>
          </a:p>
          <a:p>
            <a:pPr marL="285750" indent="-285750">
              <a:buFont typeface="Wingdings" panose="05000000000000000000" pitchFamily="2" charset="2"/>
              <a:buChar char="Ø"/>
            </a:pPr>
            <a:r>
              <a:rPr lang="en-US" sz="1600" dirty="0" smtClean="0">
                <a:solidFill>
                  <a:srgbClr val="000000"/>
                </a:solidFill>
              </a:rPr>
              <a:t>After the data preprocessing steps, the selected machine learning models were built on the training dataset. The evaluation of each algorithm was essential to ensure the quality of the employed model. </a:t>
            </a:r>
          </a:p>
          <a:p>
            <a:pPr marL="285750" indent="-285750">
              <a:buFont typeface="Wingdings" panose="05000000000000000000" pitchFamily="2" charset="2"/>
              <a:buChar char="Ø"/>
            </a:pPr>
            <a:r>
              <a:rPr lang="en-US" sz="1600" dirty="0" smtClean="0">
                <a:solidFill>
                  <a:srgbClr val="000000"/>
                </a:solidFill>
              </a:rPr>
              <a:t>The models are fit to the training dataset and then used to predict the flowing bottom hole pressure for the training and testing dataset.</a:t>
            </a:r>
            <a:r>
              <a:rPr lang="en-US" sz="1600" dirty="0" smtClean="0"/>
              <a:t> </a:t>
            </a:r>
          </a:p>
          <a:p>
            <a:pPr marL="285750" indent="-285750">
              <a:buFont typeface="Wingdings" panose="05000000000000000000" pitchFamily="2" charset="2"/>
              <a:buChar char="Ø"/>
            </a:pPr>
            <a:r>
              <a:rPr lang="en-US" sz="1600" dirty="0" smtClean="0"/>
              <a:t>The table below compares how the machine learning models performed in relation to the actual bottom hole pressure from the well data and the mean squared error (MSE) </a:t>
            </a:r>
            <a:endParaRPr lang="en-US" sz="1600" dirty="0"/>
          </a:p>
        </p:txBody>
      </p:sp>
      <p:sp>
        <p:nvSpPr>
          <p:cNvPr id="8" name="TextBox 7"/>
          <p:cNvSpPr txBox="1"/>
          <p:nvPr/>
        </p:nvSpPr>
        <p:spPr>
          <a:xfrm>
            <a:off x="9354216" y="2414686"/>
            <a:ext cx="1685718" cy="307777"/>
          </a:xfrm>
          <a:prstGeom prst="rect">
            <a:avLst/>
          </a:prstGeom>
          <a:noFill/>
        </p:spPr>
        <p:txBody>
          <a:bodyPr wrap="none" rtlCol="0">
            <a:spAutoFit/>
          </a:bodyPr>
          <a:lstStyle/>
          <a:p>
            <a:r>
              <a:rPr lang="en-US" sz="1400" b="1" dirty="0" smtClean="0"/>
              <a:t>Mean Squared error</a:t>
            </a:r>
            <a:endParaRPr lang="en-US" sz="1400" b="1" dirty="0"/>
          </a:p>
        </p:txBody>
      </p:sp>
      <p:pic>
        <p:nvPicPr>
          <p:cNvPr id="5" name="Content Placeholder 4"/>
          <p:cNvPicPr>
            <a:picLocks noGrp="1" noChangeAspect="1"/>
          </p:cNvPicPr>
          <p:nvPr>
            <p:ph idx="1"/>
          </p:nvPr>
        </p:nvPicPr>
        <p:blipFill rotWithShape="1">
          <a:blip r:embed="rId3">
            <a:extLst>
              <a:ext uri="{28A0092B-C50C-407E-A947-70E740481C1C}">
                <a14:useLocalDpi xmlns:a14="http://schemas.microsoft.com/office/drawing/2010/main" val="0"/>
              </a:ext>
            </a:extLst>
          </a:blip>
          <a:srcRect l="22012" t="34581" r="60830" b="59066"/>
          <a:stretch/>
        </p:blipFill>
        <p:spPr>
          <a:xfrm>
            <a:off x="8921948" y="2722463"/>
            <a:ext cx="2550255" cy="530855"/>
          </a:xfrm>
        </p:spPr>
      </p:pic>
      <p:pic>
        <p:nvPicPr>
          <p:cNvPr id="7" name="Picture 6"/>
          <p:cNvPicPr>
            <a:picLocks noChangeAspect="1"/>
          </p:cNvPicPr>
          <p:nvPr/>
        </p:nvPicPr>
        <p:blipFill rotWithShape="1">
          <a:blip r:embed="rId4">
            <a:extLst>
              <a:ext uri="{28A0092B-C50C-407E-A947-70E740481C1C}">
                <a14:useLocalDpi xmlns:a14="http://schemas.microsoft.com/office/drawing/2010/main" val="0"/>
              </a:ext>
            </a:extLst>
          </a:blip>
          <a:srcRect l="22095" t="34366" r="51839" b="33189"/>
          <a:stretch/>
        </p:blipFill>
        <p:spPr>
          <a:xfrm>
            <a:off x="566143" y="3150451"/>
            <a:ext cx="3580875" cy="2506015"/>
          </a:xfrm>
          <a:prstGeom prst="rect">
            <a:avLst/>
          </a:prstGeom>
        </p:spPr>
      </p:pic>
      <p:pic>
        <p:nvPicPr>
          <p:cNvPr id="9" name="Picture 8"/>
          <p:cNvPicPr>
            <a:picLocks noChangeAspect="1"/>
          </p:cNvPicPr>
          <p:nvPr/>
        </p:nvPicPr>
        <p:blipFill rotWithShape="1">
          <a:blip r:embed="rId5">
            <a:extLst>
              <a:ext uri="{28A0092B-C50C-407E-A947-70E740481C1C}">
                <a14:useLocalDpi xmlns:a14="http://schemas.microsoft.com/office/drawing/2010/main" val="0"/>
              </a:ext>
            </a:extLst>
          </a:blip>
          <a:srcRect l="20541" t="47006" r="54223" b="22831"/>
          <a:stretch/>
        </p:blipFill>
        <p:spPr>
          <a:xfrm>
            <a:off x="4161163" y="3150451"/>
            <a:ext cx="3950001" cy="2654300"/>
          </a:xfrm>
          <a:prstGeom prst="rect">
            <a:avLst/>
          </a:prstGeom>
        </p:spPr>
      </p:pic>
      <p:pic>
        <p:nvPicPr>
          <p:cNvPr id="12" name="Picture 11"/>
          <p:cNvPicPr>
            <a:picLocks noChangeAspect="1"/>
          </p:cNvPicPr>
          <p:nvPr/>
        </p:nvPicPr>
        <p:blipFill rotWithShape="1">
          <a:blip r:embed="rId6">
            <a:extLst>
              <a:ext uri="{28A0092B-C50C-407E-A947-70E740481C1C}">
                <a14:useLocalDpi xmlns:a14="http://schemas.microsoft.com/office/drawing/2010/main" val="0"/>
              </a:ext>
            </a:extLst>
          </a:blip>
          <a:srcRect l="20581" t="47580" r="52905" b="20531"/>
          <a:stretch/>
        </p:blipFill>
        <p:spPr>
          <a:xfrm>
            <a:off x="8111164" y="3427513"/>
            <a:ext cx="3566858" cy="2411876"/>
          </a:xfrm>
          <a:prstGeom prst="rect">
            <a:avLst/>
          </a:prstGeom>
        </p:spPr>
      </p:pic>
    </p:spTree>
    <p:extLst>
      <p:ext uri="{BB962C8B-B14F-4D97-AF65-F5344CB8AC3E}">
        <p14:creationId xmlns:p14="http://schemas.microsoft.com/office/powerpoint/2010/main" val="4112818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1288</TotalTime>
  <Words>412</Words>
  <Application>Microsoft Office PowerPoint</Application>
  <PresentationFormat>Widescreen</PresentationFormat>
  <Paragraphs>35</Paragraphs>
  <Slides>10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Agency FB</vt:lpstr>
      <vt:lpstr>Arial</vt:lpstr>
      <vt:lpstr>Calibri</vt:lpstr>
      <vt:lpstr>Calibri Light</vt:lpstr>
      <vt:lpstr>Wingdings</vt:lpstr>
      <vt:lpstr>Office Theme</vt:lpstr>
      <vt:lpstr>PowerPoint Presentation</vt:lpstr>
      <vt:lpstr>INTRODUCTION</vt:lpstr>
      <vt:lpstr>WHY MACHINE LEARNING ?</vt:lpstr>
      <vt:lpstr>MACHINE LEARNING</vt:lpstr>
      <vt:lpstr>AIMS AND OBJECTIVE</vt:lpstr>
      <vt:lpstr>METHODOLOGY</vt:lpstr>
      <vt:lpstr>MODELS</vt:lpstr>
      <vt:lpstr>MODELS</vt:lpstr>
      <vt:lpstr>RESULTS AND DISCUSSIONS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AIFY</dc:creator>
  <cp:lastModifiedBy>AIFY</cp:lastModifiedBy>
  <cp:revision>76</cp:revision>
  <dcterms:created xsi:type="dcterms:W3CDTF">2022-08-13T21:25:47Z</dcterms:created>
  <dcterms:modified xsi:type="dcterms:W3CDTF">2022-08-25T09:43:52Z</dcterms:modified>
</cp:coreProperties>
</file>